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Jannah Heavy" charset="1" panose="00000A00000000000000"/>
      <p:regular r:id="rId13"/>
    </p:embeddedFont>
    <p:embeddedFont>
      <p:font typeface="Jannah Medium" charset="1" panose="00000600000000000000"/>
      <p:regular r:id="rId14"/>
    </p:embeddedFont>
    <p:embeddedFont>
      <p:font typeface="Jannah" charset="1" panose="000005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png>
</file>

<file path=ppt/media/image13.jpeg>
</file>

<file path=ppt/media/image2.png>
</file>

<file path=ppt/media/image3.sv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11.jpeg" Type="http://schemas.openxmlformats.org/officeDocument/2006/relationships/image"/><Relationship Id="rId5" Target="../media/image12.png" Type="http://schemas.openxmlformats.org/officeDocument/2006/relationships/image"/><Relationship Id="rId6" Target="../media/image13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8954551" y="953551"/>
            <a:ext cx="9333449" cy="933344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95377" y="-95377"/>
              <a:ext cx="6540754" cy="6540754"/>
            </a:xfrm>
            <a:custGeom>
              <a:avLst/>
              <a:gdLst/>
              <a:ahLst/>
              <a:cxnLst/>
              <a:rect r="r" b="b" t="t" l="l"/>
              <a:pathLst>
                <a:path h="6540754" w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24999" t="0" r="-2499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-4781926" y="951518"/>
            <a:ext cx="18111132" cy="11629737"/>
            <a:chOff x="0" y="0"/>
            <a:chExt cx="4770010" cy="30629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770010" cy="3062976"/>
            </a:xfrm>
            <a:custGeom>
              <a:avLst/>
              <a:gdLst/>
              <a:ahLst/>
              <a:cxnLst/>
              <a:rect r="r" b="b" t="t" l="l"/>
              <a:pathLst>
                <a:path h="3062976" w="4770010">
                  <a:moveTo>
                    <a:pt x="0" y="0"/>
                  </a:moveTo>
                  <a:lnTo>
                    <a:pt x="4770010" y="0"/>
                  </a:lnTo>
                  <a:lnTo>
                    <a:pt x="4770010" y="3062976"/>
                  </a:lnTo>
                  <a:lnTo>
                    <a:pt x="0" y="3062976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770010" cy="310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-2700000">
            <a:off x="10877795" y="-5191057"/>
            <a:ext cx="5852739" cy="8669109"/>
            <a:chOff x="0" y="0"/>
            <a:chExt cx="1541462" cy="228322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2700000">
            <a:off x="10877795" y="-5551814"/>
            <a:ext cx="5852739" cy="8669109"/>
            <a:chOff x="0" y="0"/>
            <a:chExt cx="1541462" cy="228322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2700000">
            <a:off x="10877795" y="-6010958"/>
            <a:ext cx="5852739" cy="8669109"/>
            <a:chOff x="0" y="0"/>
            <a:chExt cx="1541462" cy="228322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28700" y="2739010"/>
            <a:ext cx="10660619" cy="1677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707"/>
              </a:lnSpc>
              <a:spcBef>
                <a:spcPct val="0"/>
              </a:spcBef>
            </a:pPr>
            <a:r>
              <a:rPr lang="en-US" sz="9791" spc="-714">
                <a:solidFill>
                  <a:srgbClr val="FFFFFF"/>
                </a:solidFill>
                <a:latin typeface="Jannah Heavy"/>
                <a:ea typeface="Jannah Heavy"/>
                <a:cs typeface="Jannah Heavy"/>
                <a:sym typeface="Jannah Heavy"/>
              </a:rPr>
              <a:t>PROJETO DE I.A</a:t>
            </a:r>
          </a:p>
        </p:txBody>
      </p:sp>
      <p:sp>
        <p:nvSpPr>
          <p:cNvPr name="AutoShape 17" id="17"/>
          <p:cNvSpPr/>
          <p:nvPr/>
        </p:nvSpPr>
        <p:spPr>
          <a:xfrm rot="0">
            <a:off x="-4083813" y="5839527"/>
            <a:ext cx="13227813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8" id="18"/>
          <p:cNvSpPr/>
          <p:nvPr/>
        </p:nvSpPr>
        <p:spPr>
          <a:xfrm flipH="false" flipV="false" rot="0">
            <a:off x="-1273518" y="8298180"/>
            <a:ext cx="7315200" cy="3977640"/>
          </a:xfrm>
          <a:custGeom>
            <a:avLst/>
            <a:gdLst/>
            <a:ahLst/>
            <a:cxnLst/>
            <a:rect r="r" b="b" t="t" l="l"/>
            <a:pathLst>
              <a:path h="3977640" w="7315200">
                <a:moveTo>
                  <a:pt x="0" y="0"/>
                </a:moveTo>
                <a:lnTo>
                  <a:pt x="7315200" y="0"/>
                </a:lnTo>
                <a:lnTo>
                  <a:pt x="7315200" y="3977640"/>
                </a:lnTo>
                <a:lnTo>
                  <a:pt x="0" y="39776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true" rot="8100000">
            <a:off x="-3475881" y="1121409"/>
            <a:ext cx="9401653" cy="429307"/>
          </a:xfrm>
          <a:custGeom>
            <a:avLst/>
            <a:gdLst/>
            <a:ahLst/>
            <a:cxnLst/>
            <a:rect r="r" b="b" t="t" l="l"/>
            <a:pathLst>
              <a:path h="429307" w="9401653">
                <a:moveTo>
                  <a:pt x="0" y="429307"/>
                </a:moveTo>
                <a:lnTo>
                  <a:pt x="9401654" y="429307"/>
                </a:lnTo>
                <a:lnTo>
                  <a:pt x="9401654" y="0"/>
                </a:lnTo>
                <a:lnTo>
                  <a:pt x="0" y="0"/>
                </a:lnTo>
                <a:lnTo>
                  <a:pt x="0" y="429307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0" t="0" r="0" b="-332517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28700" y="4511723"/>
            <a:ext cx="11136680" cy="1108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114"/>
              </a:lnSpc>
            </a:pPr>
            <a:r>
              <a:rPr lang="en-US" sz="651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I.A GERADORA DE VOZ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5949017"/>
            <a:ext cx="6541506" cy="490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7"/>
              </a:lnSpc>
            </a:pPr>
            <a:r>
              <a:rPr lang="en-US" sz="2926">
                <a:solidFill>
                  <a:srgbClr val="FFFFFF"/>
                </a:solidFill>
                <a:latin typeface="Jannah"/>
                <a:ea typeface="Jannah"/>
                <a:cs typeface="Jannah"/>
                <a:sym typeface="Jannah"/>
              </a:rPr>
              <a:t>MARCELO FERREIRA DE ALMEIDA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6506194"/>
            <a:ext cx="6541506" cy="490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97"/>
              </a:lnSpc>
            </a:pPr>
            <a:r>
              <a:rPr lang="en-US" sz="2926">
                <a:solidFill>
                  <a:srgbClr val="FFFFFF"/>
                </a:solidFill>
                <a:latin typeface="Jannah"/>
                <a:ea typeface="Jannah"/>
                <a:cs typeface="Jannah"/>
                <a:sym typeface="Jannah"/>
              </a:rPr>
              <a:t>RAFAEL PALHETA TOKAIRIN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6474984" y="799694"/>
            <a:ext cx="5852739" cy="8669109"/>
            <a:chOff x="0" y="0"/>
            <a:chExt cx="1541462" cy="228322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700000">
            <a:off x="16972214" y="759751"/>
            <a:ext cx="5852739" cy="8669109"/>
            <a:chOff x="0" y="0"/>
            <a:chExt cx="1541462" cy="22832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2700000">
            <a:off x="10108517" y="-5762255"/>
            <a:ext cx="6664400" cy="8669109"/>
            <a:chOff x="0" y="0"/>
            <a:chExt cx="1755233" cy="22832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755233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2700000">
            <a:off x="4018793" y="-4597290"/>
            <a:ext cx="9393124" cy="21037266"/>
            <a:chOff x="0" y="0"/>
            <a:chExt cx="2473909" cy="554067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473909" cy="5540679"/>
            </a:xfrm>
            <a:custGeom>
              <a:avLst/>
              <a:gdLst/>
              <a:ahLst/>
              <a:cxnLst/>
              <a:rect r="r" b="b" t="t" l="l"/>
              <a:pathLst>
                <a:path h="5540679" w="2473909">
                  <a:moveTo>
                    <a:pt x="0" y="0"/>
                  </a:moveTo>
                  <a:lnTo>
                    <a:pt x="2473909" y="0"/>
                  </a:lnTo>
                  <a:lnTo>
                    <a:pt x="2473909" y="5540679"/>
                  </a:lnTo>
                  <a:lnTo>
                    <a:pt x="0" y="5540679"/>
                  </a:lnTo>
                  <a:close/>
                </a:path>
              </a:pathLst>
            </a:custGeom>
            <a:solidFill>
              <a:srgbClr val="EEEEEE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473909" cy="55787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-8100000">
            <a:off x="-2544752" y="7355436"/>
            <a:ext cx="11929395" cy="514338"/>
          </a:xfrm>
          <a:custGeom>
            <a:avLst/>
            <a:gdLst/>
            <a:ahLst/>
            <a:cxnLst/>
            <a:rect r="r" b="b" t="t" l="l"/>
            <a:pathLst>
              <a:path h="514338" w="11929395">
                <a:moveTo>
                  <a:pt x="0" y="0"/>
                </a:moveTo>
                <a:lnTo>
                  <a:pt x="11929395" y="0"/>
                </a:lnTo>
                <a:lnTo>
                  <a:pt x="11929395" y="514338"/>
                </a:lnTo>
                <a:lnTo>
                  <a:pt x="0" y="5143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8100000">
            <a:off x="6802116" y="2714655"/>
            <a:ext cx="11929395" cy="514338"/>
          </a:xfrm>
          <a:custGeom>
            <a:avLst/>
            <a:gdLst/>
            <a:ahLst/>
            <a:cxnLst/>
            <a:rect r="r" b="b" t="t" l="l"/>
            <a:pathLst>
              <a:path h="514338" w="11929395">
                <a:moveTo>
                  <a:pt x="0" y="514338"/>
                </a:moveTo>
                <a:lnTo>
                  <a:pt x="11929395" y="514338"/>
                </a:lnTo>
                <a:lnTo>
                  <a:pt x="11929395" y="0"/>
                </a:lnTo>
                <a:lnTo>
                  <a:pt x="0" y="0"/>
                </a:lnTo>
                <a:lnTo>
                  <a:pt x="0" y="514338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592296" y="3394391"/>
            <a:ext cx="7557058" cy="11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Desenvolver uma I.A capaz de gerar áudios de voz humana de forma que a voz seja natural.</a:t>
            </a:r>
          </a:p>
          <a:p>
            <a:pPr algn="l">
              <a:lnSpc>
                <a:spcPts val="312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707212" y="1847830"/>
            <a:ext cx="7557058" cy="803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4999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OBJETIVOS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240973" y="4739640"/>
            <a:ext cx="7557058" cy="779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 voz gerada deve ser resultado de entradas de texto ou outros áudios.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505889" y="6054861"/>
            <a:ext cx="7557058" cy="11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Buscaremos também a forma mais efetiva de fazer esse processo, pesquisando formas de processamento de áudio e machine learning.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577971" y="2501273"/>
            <a:ext cx="11132059" cy="6718765"/>
            <a:chOff x="0" y="0"/>
            <a:chExt cx="2931900" cy="176955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31900" cy="1769551"/>
            </a:xfrm>
            <a:custGeom>
              <a:avLst/>
              <a:gdLst/>
              <a:ahLst/>
              <a:cxnLst/>
              <a:rect r="r" b="b" t="t" l="l"/>
              <a:pathLst>
                <a:path h="1769551" w="2931900">
                  <a:moveTo>
                    <a:pt x="0" y="0"/>
                  </a:moveTo>
                  <a:lnTo>
                    <a:pt x="2931900" y="0"/>
                  </a:lnTo>
                  <a:lnTo>
                    <a:pt x="2931900" y="1769551"/>
                  </a:lnTo>
                  <a:lnTo>
                    <a:pt x="0" y="1769551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931900" cy="18076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048047" y="3169745"/>
            <a:ext cx="10355886" cy="1621211"/>
            <a:chOff x="0" y="0"/>
            <a:chExt cx="2727476" cy="42698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27476" cy="426986"/>
            </a:xfrm>
            <a:custGeom>
              <a:avLst/>
              <a:gdLst/>
              <a:ahLst/>
              <a:cxnLst/>
              <a:rect r="r" b="b" t="t" l="l"/>
              <a:pathLst>
                <a:path h="426986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27476" cy="4650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048047" y="5050050"/>
            <a:ext cx="10355886" cy="1621211"/>
            <a:chOff x="0" y="0"/>
            <a:chExt cx="2727476" cy="42698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27476" cy="426986"/>
            </a:xfrm>
            <a:custGeom>
              <a:avLst/>
              <a:gdLst/>
              <a:ahLst/>
              <a:cxnLst/>
              <a:rect r="r" b="b" t="t" l="l"/>
              <a:pathLst>
                <a:path h="426986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727476" cy="4650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048047" y="7006880"/>
            <a:ext cx="10355886" cy="1621211"/>
            <a:chOff x="0" y="0"/>
            <a:chExt cx="2727476" cy="42698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727476" cy="426986"/>
            </a:xfrm>
            <a:custGeom>
              <a:avLst/>
              <a:gdLst/>
              <a:ahLst/>
              <a:cxnLst/>
              <a:rect r="r" b="b" t="t" l="l"/>
              <a:pathLst>
                <a:path h="426986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023D54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727476" cy="4650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48047" y="3169745"/>
            <a:ext cx="1543050" cy="1621211"/>
            <a:chOff x="0" y="0"/>
            <a:chExt cx="406400" cy="42698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6400" cy="426986"/>
            </a:xfrm>
            <a:custGeom>
              <a:avLst/>
              <a:gdLst/>
              <a:ahLst/>
              <a:cxnLst/>
              <a:rect r="r" b="b" t="t" l="l"/>
              <a:pathLst>
                <a:path h="426986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06400" cy="4650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4048047" y="5050050"/>
            <a:ext cx="1543050" cy="1621211"/>
            <a:chOff x="0" y="0"/>
            <a:chExt cx="406400" cy="42698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06400" cy="426986"/>
            </a:xfrm>
            <a:custGeom>
              <a:avLst/>
              <a:gdLst/>
              <a:ahLst/>
              <a:cxnLst/>
              <a:rect r="r" b="b" t="t" l="l"/>
              <a:pathLst>
                <a:path h="426986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406400" cy="4650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4048047" y="7006880"/>
            <a:ext cx="1543050" cy="1621211"/>
            <a:chOff x="0" y="0"/>
            <a:chExt cx="406400" cy="42698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06400" cy="426986"/>
            </a:xfrm>
            <a:custGeom>
              <a:avLst/>
              <a:gdLst/>
              <a:ahLst/>
              <a:cxnLst/>
              <a:rect r="r" b="b" t="t" l="l"/>
              <a:pathLst>
                <a:path h="426986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426986"/>
                  </a:lnTo>
                  <a:lnTo>
                    <a:pt x="0" y="426986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406400" cy="4650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3512378" y="684198"/>
            <a:ext cx="11197651" cy="482789"/>
          </a:xfrm>
          <a:custGeom>
            <a:avLst/>
            <a:gdLst/>
            <a:ahLst/>
            <a:cxnLst/>
            <a:rect r="r" b="b" t="t" l="l"/>
            <a:pathLst>
              <a:path h="482789" w="11197651">
                <a:moveTo>
                  <a:pt x="0" y="0"/>
                </a:moveTo>
                <a:lnTo>
                  <a:pt x="11197651" y="0"/>
                </a:lnTo>
                <a:lnTo>
                  <a:pt x="11197651" y="482789"/>
                </a:lnTo>
                <a:lnTo>
                  <a:pt x="0" y="4827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3577971" y="1160536"/>
            <a:ext cx="11132059" cy="1340737"/>
            <a:chOff x="0" y="0"/>
            <a:chExt cx="2931900" cy="353116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931900" cy="353116"/>
            </a:xfrm>
            <a:custGeom>
              <a:avLst/>
              <a:gdLst/>
              <a:ahLst/>
              <a:cxnLst/>
              <a:rect r="r" b="b" t="t" l="l"/>
              <a:pathLst>
                <a:path h="353116" w="2931900">
                  <a:moveTo>
                    <a:pt x="0" y="0"/>
                  </a:moveTo>
                  <a:lnTo>
                    <a:pt x="2931900" y="0"/>
                  </a:lnTo>
                  <a:lnTo>
                    <a:pt x="2931900" y="353116"/>
                  </a:lnTo>
                  <a:lnTo>
                    <a:pt x="0" y="353116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2931900" cy="3912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2058190" y="1449909"/>
            <a:ext cx="14171619" cy="723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50"/>
              </a:lnSpc>
            </a:pPr>
            <a:r>
              <a:rPr lang="en-US" sz="450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CONJUNTO DE DADOS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734473" y="3535520"/>
            <a:ext cx="8669460" cy="1364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Áudios gravados por e transcritos por nós para testes iniciais.</a:t>
            </a:r>
          </a:p>
          <a:p>
            <a:pPr algn="l">
              <a:lnSpc>
                <a:spcPts val="3639"/>
              </a:lnSpc>
            </a:pPr>
          </a:p>
        </p:txBody>
      </p:sp>
      <p:grpSp>
        <p:nvGrpSpPr>
          <p:cNvPr name="Group 29" id="29"/>
          <p:cNvGrpSpPr/>
          <p:nvPr/>
        </p:nvGrpSpPr>
        <p:grpSpPr>
          <a:xfrm rot="-2700000">
            <a:off x="14933571" y="-4875932"/>
            <a:ext cx="5852739" cy="8669109"/>
            <a:chOff x="0" y="0"/>
            <a:chExt cx="1541462" cy="228322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7755540">
            <a:off x="-2967378" y="6742882"/>
            <a:ext cx="5852739" cy="8669109"/>
            <a:chOff x="0" y="0"/>
            <a:chExt cx="1541462" cy="228322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-2700000">
            <a:off x="14933571" y="-5236688"/>
            <a:ext cx="5852739" cy="8669109"/>
            <a:chOff x="0" y="0"/>
            <a:chExt cx="1541462" cy="2283222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7755540">
            <a:off x="-2931291" y="7101829"/>
            <a:ext cx="5852739" cy="8669109"/>
            <a:chOff x="0" y="0"/>
            <a:chExt cx="1541462" cy="2283222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-2700000">
            <a:off x="14933571" y="-5695833"/>
            <a:ext cx="5852739" cy="8669109"/>
            <a:chOff x="0" y="0"/>
            <a:chExt cx="1541462" cy="2283222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3" id="43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4" id="44"/>
          <p:cNvGrpSpPr/>
          <p:nvPr/>
        </p:nvGrpSpPr>
        <p:grpSpPr>
          <a:xfrm rot="7755540">
            <a:off x="-2885362" y="7558670"/>
            <a:ext cx="5852739" cy="8669109"/>
            <a:chOff x="0" y="0"/>
            <a:chExt cx="1541462" cy="2283222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47" id="47"/>
          <p:cNvSpPr/>
          <p:nvPr/>
        </p:nvSpPr>
        <p:spPr>
          <a:xfrm flipH="false" flipV="false" rot="-10800000">
            <a:off x="3577971" y="9237227"/>
            <a:ext cx="11132059" cy="479961"/>
          </a:xfrm>
          <a:custGeom>
            <a:avLst/>
            <a:gdLst/>
            <a:ahLst/>
            <a:cxnLst/>
            <a:rect r="r" b="b" t="t" l="l"/>
            <a:pathLst>
              <a:path h="479961" w="11132059">
                <a:moveTo>
                  <a:pt x="0" y="0"/>
                </a:moveTo>
                <a:lnTo>
                  <a:pt x="11132058" y="0"/>
                </a:lnTo>
                <a:lnTo>
                  <a:pt x="11132058" y="479960"/>
                </a:lnTo>
                <a:lnTo>
                  <a:pt x="0" y="479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2804" t="0" r="-2804" b="-383771"/>
            </a:stretch>
          </a:blipFill>
        </p:spPr>
      </p:sp>
      <p:sp>
        <p:nvSpPr>
          <p:cNvPr name="TextBox 48" id="48"/>
          <p:cNvSpPr txBox="true"/>
          <p:nvPr/>
        </p:nvSpPr>
        <p:spPr>
          <a:xfrm rot="0">
            <a:off x="5734473" y="5371950"/>
            <a:ext cx="8419715" cy="1364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Áudios retirados de vídeos de várias fontes e transcritos por nós.</a:t>
            </a:r>
          </a:p>
          <a:p>
            <a:pPr algn="l">
              <a:lnSpc>
                <a:spcPts val="3639"/>
              </a:lnSpc>
            </a:pPr>
          </a:p>
        </p:txBody>
      </p:sp>
      <p:sp>
        <p:nvSpPr>
          <p:cNvPr name="TextBox 49" id="49"/>
          <p:cNvSpPr txBox="true"/>
          <p:nvPr/>
        </p:nvSpPr>
        <p:spPr>
          <a:xfrm rot="0">
            <a:off x="5734473" y="7212815"/>
            <a:ext cx="8419715" cy="1364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Uso do banco de dados Common Voice do mozilla, que possui muitos áudios já transcritos e válidados.</a:t>
            </a:r>
          </a:p>
          <a:p>
            <a:pPr algn="l">
              <a:lnSpc>
                <a:spcPts val="363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99287" y="1562783"/>
            <a:ext cx="6411088" cy="8163076"/>
            <a:chOff x="0" y="0"/>
            <a:chExt cx="1927520" cy="24542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27520" cy="2454262"/>
            </a:xfrm>
            <a:custGeom>
              <a:avLst/>
              <a:gdLst/>
              <a:ahLst/>
              <a:cxnLst/>
              <a:rect r="r" b="b" t="t" l="l"/>
              <a:pathLst>
                <a:path h="2454262" w="1927520">
                  <a:moveTo>
                    <a:pt x="0" y="0"/>
                  </a:moveTo>
                  <a:lnTo>
                    <a:pt x="1927520" y="0"/>
                  </a:lnTo>
                  <a:lnTo>
                    <a:pt x="1927520" y="2454262"/>
                  </a:lnTo>
                  <a:lnTo>
                    <a:pt x="0" y="2454262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927520" cy="2492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700000">
            <a:off x="16835740" y="7742948"/>
            <a:ext cx="5852739" cy="8669109"/>
            <a:chOff x="0" y="0"/>
            <a:chExt cx="1541462" cy="22832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2700000">
            <a:off x="17076245" y="7742948"/>
            <a:ext cx="5852739" cy="8669109"/>
            <a:chOff x="0" y="0"/>
            <a:chExt cx="1541462" cy="22832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41462" cy="2283222"/>
            </a:xfrm>
            <a:custGeom>
              <a:avLst/>
              <a:gdLst/>
              <a:ahLst/>
              <a:cxnLst/>
              <a:rect r="r" b="b" t="t" l="l"/>
              <a:pathLst>
                <a:path h="2283222" w="154146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676925" y="1825011"/>
            <a:ext cx="5655812" cy="5644490"/>
          </a:xfrm>
          <a:custGeom>
            <a:avLst/>
            <a:gdLst/>
            <a:ahLst/>
            <a:cxnLst/>
            <a:rect r="r" b="b" t="t" l="l"/>
            <a:pathLst>
              <a:path h="5644490" w="5655812">
                <a:moveTo>
                  <a:pt x="0" y="0"/>
                </a:moveTo>
                <a:lnTo>
                  <a:pt x="5655812" y="0"/>
                </a:lnTo>
                <a:lnTo>
                  <a:pt x="5655812" y="5644490"/>
                </a:lnTo>
                <a:lnTo>
                  <a:pt x="0" y="56444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0" r="0" b="-10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278115" y="7260483"/>
            <a:ext cx="1815473" cy="1802059"/>
          </a:xfrm>
          <a:custGeom>
            <a:avLst/>
            <a:gdLst/>
            <a:ahLst/>
            <a:cxnLst/>
            <a:rect r="r" b="b" t="t" l="l"/>
            <a:pathLst>
              <a:path h="1802059" w="1815473">
                <a:moveTo>
                  <a:pt x="0" y="0"/>
                </a:moveTo>
                <a:lnTo>
                  <a:pt x="1815472" y="0"/>
                </a:lnTo>
                <a:lnTo>
                  <a:pt x="1815472" y="1802059"/>
                </a:lnTo>
                <a:lnTo>
                  <a:pt x="0" y="18020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533" t="-542" r="-15533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960629" y="7260483"/>
            <a:ext cx="1815473" cy="1802059"/>
          </a:xfrm>
          <a:custGeom>
            <a:avLst/>
            <a:gdLst/>
            <a:ahLst/>
            <a:cxnLst/>
            <a:rect r="r" b="b" t="t" l="l"/>
            <a:pathLst>
              <a:path h="1802059" w="1815473">
                <a:moveTo>
                  <a:pt x="0" y="0"/>
                </a:moveTo>
                <a:lnTo>
                  <a:pt x="1815473" y="0"/>
                </a:lnTo>
                <a:lnTo>
                  <a:pt x="1815473" y="1802059"/>
                </a:lnTo>
                <a:lnTo>
                  <a:pt x="0" y="18020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43" r="0" b="-10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28700" y="2061022"/>
            <a:ext cx="7439138" cy="1872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Preparação dos Dados</a:t>
            </a:r>
          </a:p>
          <a:p>
            <a:pPr algn="just">
              <a:lnSpc>
                <a:spcPts val="7548"/>
              </a:lnSpc>
            </a:pPr>
          </a:p>
        </p:txBody>
      </p:sp>
      <p:sp>
        <p:nvSpPr>
          <p:cNvPr name="AutoShape 15" id="15"/>
          <p:cNvSpPr/>
          <p:nvPr/>
        </p:nvSpPr>
        <p:spPr>
          <a:xfrm rot="0">
            <a:off x="-5954360" y="3048012"/>
            <a:ext cx="13227813" cy="0"/>
          </a:xfrm>
          <a:prstGeom prst="line">
            <a:avLst/>
          </a:prstGeom>
          <a:ln cap="flat" w="38100">
            <a:solidFill>
              <a:srgbClr val="EEEEE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-1273518" y="8298180"/>
            <a:ext cx="7315200" cy="3977640"/>
          </a:xfrm>
          <a:custGeom>
            <a:avLst/>
            <a:gdLst/>
            <a:ahLst/>
            <a:cxnLst/>
            <a:rect r="r" b="b" t="t" l="l"/>
            <a:pathLst>
              <a:path h="3977640" w="7315200">
                <a:moveTo>
                  <a:pt x="0" y="0"/>
                </a:moveTo>
                <a:lnTo>
                  <a:pt x="7315200" y="0"/>
                </a:lnTo>
                <a:lnTo>
                  <a:pt x="7315200" y="3977640"/>
                </a:lnTo>
                <a:lnTo>
                  <a:pt x="0" y="39776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-1273518" y="3272214"/>
            <a:ext cx="10006273" cy="1511891"/>
            <a:chOff x="0" y="0"/>
            <a:chExt cx="2635397" cy="39819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635397" cy="398193"/>
            </a:xfrm>
            <a:custGeom>
              <a:avLst/>
              <a:gdLst/>
              <a:ahLst/>
              <a:cxnLst/>
              <a:rect r="r" b="b" t="t" l="l"/>
              <a:pathLst>
                <a:path h="398193" w="2635397">
                  <a:moveTo>
                    <a:pt x="0" y="0"/>
                  </a:moveTo>
                  <a:lnTo>
                    <a:pt x="2635397" y="0"/>
                  </a:lnTo>
                  <a:lnTo>
                    <a:pt x="2635397" y="398193"/>
                  </a:lnTo>
                  <a:lnTo>
                    <a:pt x="0" y="398193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635397" cy="436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-3000564" y="4888376"/>
            <a:ext cx="11733319" cy="1511891"/>
            <a:chOff x="0" y="0"/>
            <a:chExt cx="3090257" cy="39819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090257" cy="398193"/>
            </a:xfrm>
            <a:custGeom>
              <a:avLst/>
              <a:gdLst/>
              <a:ahLst/>
              <a:cxnLst/>
              <a:rect r="r" b="b" t="t" l="l"/>
              <a:pathLst>
                <a:path h="398193" w="3090257">
                  <a:moveTo>
                    <a:pt x="0" y="0"/>
                  </a:moveTo>
                  <a:lnTo>
                    <a:pt x="3090257" y="0"/>
                  </a:lnTo>
                  <a:lnTo>
                    <a:pt x="3090257" y="398193"/>
                  </a:lnTo>
                  <a:lnTo>
                    <a:pt x="0" y="398193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3090257" cy="436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-1623131" y="6504538"/>
            <a:ext cx="10355886" cy="1511891"/>
            <a:chOff x="0" y="0"/>
            <a:chExt cx="2727476" cy="39819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727476" cy="398193"/>
            </a:xfrm>
            <a:custGeom>
              <a:avLst/>
              <a:gdLst/>
              <a:ahLst/>
              <a:cxnLst/>
              <a:rect r="r" b="b" t="t" l="l"/>
              <a:pathLst>
                <a:path h="398193" w="2727476">
                  <a:moveTo>
                    <a:pt x="0" y="0"/>
                  </a:moveTo>
                  <a:lnTo>
                    <a:pt x="2727476" y="0"/>
                  </a:lnTo>
                  <a:lnTo>
                    <a:pt x="2727476" y="398193"/>
                  </a:lnTo>
                  <a:lnTo>
                    <a:pt x="0" y="398193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2727476" cy="4362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-2700000">
            <a:off x="815496" y="-7896237"/>
            <a:ext cx="6664400" cy="8669109"/>
            <a:chOff x="0" y="0"/>
            <a:chExt cx="1755233" cy="228322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-2700000">
            <a:off x="815496" y="-7589972"/>
            <a:ext cx="6664400" cy="8669109"/>
            <a:chOff x="0" y="0"/>
            <a:chExt cx="1755233" cy="228322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1081768" y="3387650"/>
            <a:ext cx="6131856" cy="156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Pré-processar os áudios ajustando a normalização do volume, remoção de ruídos e segmentação dos arquivos de áudio.</a:t>
            </a:r>
          </a:p>
          <a:p>
            <a:pPr algn="just">
              <a:lnSpc>
                <a:spcPts val="3120"/>
              </a:lnSpc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1081768" y="5003225"/>
            <a:ext cx="6131856" cy="11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Garantir que todos os dados de áudio estejam anotados corretamente com transcrições textuais e etiquetas de tempo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81768" y="6619386"/>
            <a:ext cx="6131856" cy="116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Separar os dados em conjuntos de treinamento, validação e teste.</a:t>
            </a:r>
          </a:p>
          <a:p>
            <a:pPr algn="l">
              <a:lnSpc>
                <a:spcPts val="312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07883" y="0"/>
            <a:ext cx="7580117" cy="10287000"/>
          </a:xfrm>
          <a:custGeom>
            <a:avLst/>
            <a:gdLst/>
            <a:ahLst/>
            <a:cxnLst/>
            <a:rect r="r" b="b" t="t" l="l"/>
            <a:pathLst>
              <a:path h="10287000" w="7580117">
                <a:moveTo>
                  <a:pt x="0" y="0"/>
                </a:moveTo>
                <a:lnTo>
                  <a:pt x="7580117" y="0"/>
                </a:lnTo>
                <a:lnTo>
                  <a:pt x="758011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7700" t="0" r="-4586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2700000">
            <a:off x="-6727590" y="-4916355"/>
            <a:ext cx="6664400" cy="8669109"/>
            <a:chOff x="0" y="0"/>
            <a:chExt cx="1755233" cy="228322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2736821"/>
            <a:ext cx="7928980" cy="1599347"/>
            <a:chOff x="0" y="0"/>
            <a:chExt cx="2088291" cy="4212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88291" cy="421227"/>
            </a:xfrm>
            <a:custGeom>
              <a:avLst/>
              <a:gdLst/>
              <a:ahLst/>
              <a:cxnLst/>
              <a:rect r="r" b="b" t="t" l="l"/>
              <a:pathLst>
                <a:path h="421227" w="2088291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4573399"/>
            <a:ext cx="7928980" cy="1599347"/>
            <a:chOff x="0" y="0"/>
            <a:chExt cx="2088291" cy="42122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88291" cy="421227"/>
            </a:xfrm>
            <a:custGeom>
              <a:avLst/>
              <a:gdLst/>
              <a:ahLst/>
              <a:cxnLst/>
              <a:rect r="r" b="b" t="t" l="l"/>
              <a:pathLst>
                <a:path h="421227" w="2088291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6410871"/>
            <a:ext cx="7928980" cy="1599347"/>
            <a:chOff x="0" y="0"/>
            <a:chExt cx="2088291" cy="42122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88291" cy="421227"/>
            </a:xfrm>
            <a:custGeom>
              <a:avLst/>
              <a:gdLst/>
              <a:ahLst/>
              <a:cxnLst/>
              <a:rect r="r" b="b" t="t" l="l"/>
              <a:pathLst>
                <a:path h="421227" w="2088291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2700000">
            <a:off x="6238149" y="8464423"/>
            <a:ext cx="6664400" cy="8669109"/>
            <a:chOff x="0" y="0"/>
            <a:chExt cx="1755233" cy="228322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8" id="18"/>
          <p:cNvSpPr/>
          <p:nvPr/>
        </p:nvSpPr>
        <p:spPr>
          <a:xfrm rot="0">
            <a:off x="-7036629" y="2386464"/>
            <a:ext cx="13227813" cy="0"/>
          </a:xfrm>
          <a:prstGeom prst="line">
            <a:avLst/>
          </a:prstGeom>
          <a:ln cap="flat" w="38100">
            <a:solidFill>
              <a:srgbClr val="EEEEE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1028700" y="1466148"/>
            <a:ext cx="8663523" cy="92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Modelos e Algoritmos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03080" y="3268088"/>
            <a:ext cx="7367173" cy="770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Tocotron 2 para gerar os espectrogramas mel.</a:t>
            </a:r>
          </a:p>
          <a:p>
            <a:pPr algn="l">
              <a:lnSpc>
                <a:spcPts val="2495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403080" y="5114925"/>
            <a:ext cx="7367173" cy="90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Arquivos de áudio do tipo WAV.</a:t>
            </a:r>
          </a:p>
          <a:p>
            <a:pPr algn="l">
              <a:lnSpc>
                <a:spcPts val="3639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403080" y="6909768"/>
            <a:ext cx="7367173" cy="90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Áudios gravados e transcritos por nós.</a:t>
            </a:r>
          </a:p>
          <a:p>
            <a:pPr algn="l">
              <a:lnSpc>
                <a:spcPts val="3639"/>
              </a:lnSpc>
            </a:pPr>
          </a:p>
        </p:txBody>
      </p:sp>
      <p:grpSp>
        <p:nvGrpSpPr>
          <p:cNvPr name="Group 23" id="23"/>
          <p:cNvGrpSpPr/>
          <p:nvPr/>
        </p:nvGrpSpPr>
        <p:grpSpPr>
          <a:xfrm rot="0">
            <a:off x="10277036" y="0"/>
            <a:ext cx="564445" cy="10287000"/>
            <a:chOff x="0" y="0"/>
            <a:chExt cx="148660" cy="270933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48660" cy="2709333"/>
            </a:xfrm>
            <a:custGeom>
              <a:avLst/>
              <a:gdLst/>
              <a:ahLst/>
              <a:cxnLst/>
              <a:rect r="r" b="b" t="t" l="l"/>
              <a:pathLst>
                <a:path h="2709333" w="148660">
                  <a:moveTo>
                    <a:pt x="0" y="0"/>
                  </a:moveTo>
                  <a:lnTo>
                    <a:pt x="148660" y="0"/>
                  </a:lnTo>
                  <a:lnTo>
                    <a:pt x="14866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48660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856811">
            <a:off x="11662908" y="-2197000"/>
            <a:ext cx="3945204" cy="5739284"/>
            <a:chOff x="0" y="0"/>
            <a:chExt cx="5260272" cy="7652379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7100" t="0" r="27100" b="0"/>
            <a:stretch>
              <a:fillRect/>
            </a:stretch>
          </p:blipFill>
          <p:spPr>
            <a:xfrm flipH="false" flipV="false"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856811">
            <a:off x="15314854" y="74912"/>
            <a:ext cx="3945204" cy="5739284"/>
            <a:chOff x="0" y="0"/>
            <a:chExt cx="5260272" cy="7652379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30666" t="0" r="30666" b="0"/>
            <a:stretch>
              <a:fillRect/>
            </a:stretch>
          </p:blipFill>
          <p:spPr>
            <a:xfrm flipH="false" flipV="false"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856811">
            <a:off x="8788444" y="9131130"/>
            <a:ext cx="3945204" cy="5739284"/>
            <a:chOff x="0" y="0"/>
            <a:chExt cx="5260272" cy="7652379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27100" t="0" r="27100" b="0"/>
            <a:stretch>
              <a:fillRect/>
            </a:stretch>
          </p:blipFill>
          <p:spPr>
            <a:xfrm flipH="false" flipV="false"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856811">
            <a:off x="10211097" y="3506921"/>
            <a:ext cx="3945204" cy="5739284"/>
            <a:chOff x="0" y="0"/>
            <a:chExt cx="5260272" cy="7652379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/>
            <a:srcRect l="28565" t="0" r="28565" b="0"/>
            <a:stretch>
              <a:fillRect/>
            </a:stretch>
          </p:blipFill>
          <p:spPr>
            <a:xfrm flipH="false" flipV="false"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856811">
            <a:off x="13841470" y="5863587"/>
            <a:ext cx="3945204" cy="5739284"/>
            <a:chOff x="0" y="0"/>
            <a:chExt cx="5260272" cy="7652379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6"/>
            <a:srcRect l="27100" t="0" r="27100" b="0"/>
            <a:stretch>
              <a:fillRect/>
            </a:stretch>
          </p:blipFill>
          <p:spPr>
            <a:xfrm flipH="false" flipV="false"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-2700000">
            <a:off x="-2278271" y="-5542964"/>
            <a:ext cx="4816906" cy="6450571"/>
            <a:chOff x="0" y="0"/>
            <a:chExt cx="1268650" cy="169891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8650" cy="1698916"/>
            </a:xfrm>
            <a:custGeom>
              <a:avLst/>
              <a:gdLst/>
              <a:ahLst/>
              <a:cxnLst/>
              <a:rect r="r" b="b" t="t" l="l"/>
              <a:pathLst>
                <a:path h="1698916" w="1268650">
                  <a:moveTo>
                    <a:pt x="0" y="0"/>
                  </a:moveTo>
                  <a:lnTo>
                    <a:pt x="1268650" y="0"/>
                  </a:lnTo>
                  <a:lnTo>
                    <a:pt x="1268650" y="1698916"/>
                  </a:lnTo>
                  <a:lnTo>
                    <a:pt x="0" y="16989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1268650" cy="1727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2700000">
            <a:off x="-4746808" y="10339262"/>
            <a:ext cx="9493616" cy="8669109"/>
            <a:chOff x="0" y="0"/>
            <a:chExt cx="2500376" cy="228322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500376" cy="2283222"/>
            </a:xfrm>
            <a:custGeom>
              <a:avLst/>
              <a:gdLst/>
              <a:ahLst/>
              <a:cxnLst/>
              <a:rect r="r" b="b" t="t" l="l"/>
              <a:pathLst>
                <a:path h="2283222" w="2500376">
                  <a:moveTo>
                    <a:pt x="0" y="0"/>
                  </a:moveTo>
                  <a:lnTo>
                    <a:pt x="2500376" y="0"/>
                  </a:lnTo>
                  <a:lnTo>
                    <a:pt x="2500376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2500376" cy="2311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38020" y="3489174"/>
            <a:ext cx="7490878" cy="1887532"/>
            <a:chOff x="0" y="0"/>
            <a:chExt cx="2248036" cy="56645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248036" cy="566454"/>
            </a:xfrm>
            <a:custGeom>
              <a:avLst/>
              <a:gdLst/>
              <a:ahLst/>
              <a:cxnLst/>
              <a:rect r="r" b="b" t="t" l="l"/>
              <a:pathLst>
                <a:path h="566454" w="2248036">
                  <a:moveTo>
                    <a:pt x="0" y="0"/>
                  </a:moveTo>
                  <a:lnTo>
                    <a:pt x="2248036" y="0"/>
                  </a:lnTo>
                  <a:lnTo>
                    <a:pt x="2248036" y="566454"/>
                  </a:lnTo>
                  <a:lnTo>
                    <a:pt x="0" y="566454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2248036" cy="604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38020" y="2886512"/>
            <a:ext cx="3365425" cy="602662"/>
            <a:chOff x="0" y="0"/>
            <a:chExt cx="1009974" cy="18086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09974" cy="180861"/>
            </a:xfrm>
            <a:custGeom>
              <a:avLst/>
              <a:gdLst/>
              <a:ahLst/>
              <a:cxnLst/>
              <a:rect r="r" b="b" t="t" l="l"/>
              <a:pathLst>
                <a:path h="180861" w="1009974">
                  <a:moveTo>
                    <a:pt x="0" y="0"/>
                  </a:moveTo>
                  <a:lnTo>
                    <a:pt x="1009974" y="0"/>
                  </a:lnTo>
                  <a:lnTo>
                    <a:pt x="1009974" y="180861"/>
                  </a:lnTo>
                  <a:lnTo>
                    <a:pt x="0" y="180861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009974" cy="2189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416248" y="5605306"/>
            <a:ext cx="2848716" cy="419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0"/>
              </a:lnSpc>
            </a:pPr>
            <a:r>
              <a:rPr lang="en-US" sz="2478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Pacote 2</a:t>
            </a:r>
          </a:p>
        </p:txBody>
      </p:sp>
      <p:grpSp>
        <p:nvGrpSpPr>
          <p:cNvPr name="Group 25" id="25"/>
          <p:cNvGrpSpPr/>
          <p:nvPr/>
        </p:nvGrpSpPr>
        <p:grpSpPr>
          <a:xfrm rot="-4458227">
            <a:off x="5194352" y="12192506"/>
            <a:ext cx="6664400" cy="282902"/>
            <a:chOff x="0" y="0"/>
            <a:chExt cx="1755233" cy="74509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755233" cy="74509"/>
            </a:xfrm>
            <a:custGeom>
              <a:avLst/>
              <a:gdLst/>
              <a:ahLst/>
              <a:cxnLst/>
              <a:rect r="r" b="b" t="t" l="l"/>
              <a:pathLst>
                <a:path h="74509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74509"/>
                  </a:lnTo>
                  <a:lnTo>
                    <a:pt x="0" y="74509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1755233" cy="112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-4504389">
            <a:off x="8721481" y="-1010244"/>
            <a:ext cx="6664400" cy="282902"/>
            <a:chOff x="0" y="0"/>
            <a:chExt cx="1755233" cy="74509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755233" cy="74509"/>
            </a:xfrm>
            <a:custGeom>
              <a:avLst/>
              <a:gdLst/>
              <a:ahLst/>
              <a:cxnLst/>
              <a:rect r="r" b="b" t="t" l="l"/>
              <a:pathLst>
                <a:path h="74509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74509"/>
                  </a:lnTo>
                  <a:lnTo>
                    <a:pt x="0" y="74509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1755233" cy="112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138020" y="6531818"/>
            <a:ext cx="7490878" cy="1946660"/>
            <a:chOff x="0" y="0"/>
            <a:chExt cx="2248036" cy="584199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248036" cy="584199"/>
            </a:xfrm>
            <a:custGeom>
              <a:avLst/>
              <a:gdLst/>
              <a:ahLst/>
              <a:cxnLst/>
              <a:rect r="r" b="b" t="t" l="l"/>
              <a:pathLst>
                <a:path h="584199" w="2248036">
                  <a:moveTo>
                    <a:pt x="0" y="0"/>
                  </a:moveTo>
                  <a:lnTo>
                    <a:pt x="2248036" y="0"/>
                  </a:lnTo>
                  <a:lnTo>
                    <a:pt x="2248036" y="584199"/>
                  </a:lnTo>
                  <a:lnTo>
                    <a:pt x="0" y="584199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2248036" cy="6222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138020" y="5929156"/>
            <a:ext cx="3365425" cy="602662"/>
            <a:chOff x="0" y="0"/>
            <a:chExt cx="1009974" cy="180861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009974" cy="180861"/>
            </a:xfrm>
            <a:custGeom>
              <a:avLst/>
              <a:gdLst/>
              <a:ahLst/>
              <a:cxnLst/>
              <a:rect r="r" b="b" t="t" l="l"/>
              <a:pathLst>
                <a:path h="180861" w="1009974">
                  <a:moveTo>
                    <a:pt x="0" y="0"/>
                  </a:moveTo>
                  <a:lnTo>
                    <a:pt x="1009974" y="0"/>
                  </a:lnTo>
                  <a:lnTo>
                    <a:pt x="1009974" y="180861"/>
                  </a:lnTo>
                  <a:lnTo>
                    <a:pt x="0" y="180861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38100"/>
              <a:ext cx="1009974" cy="2189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1138020" y="1901974"/>
            <a:ext cx="7603224" cy="801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625"/>
              </a:lnSpc>
            </a:pPr>
            <a:r>
              <a:rPr lang="en-US" sz="4732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Treinamento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416248" y="2935767"/>
            <a:ext cx="2848716" cy="419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0"/>
              </a:lnSpc>
            </a:pPr>
            <a:r>
              <a:rPr lang="en-US" sz="2478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Atualmente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99644" y="3736455"/>
            <a:ext cx="6960472" cy="1666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O treinamento está sendo feito com 20 áudios curtos (5 segundos) e transcritos para testar a eficácia dos códigos.</a:t>
            </a:r>
          </a:p>
          <a:p>
            <a:pPr algn="l">
              <a:lnSpc>
                <a:spcPts val="2366"/>
              </a:lnSpc>
            </a:pPr>
          </a:p>
        </p:txBody>
      </p:sp>
      <p:sp>
        <p:nvSpPr>
          <p:cNvPr name="TextBox 40" id="40"/>
          <p:cNvSpPr txBox="true"/>
          <p:nvPr/>
        </p:nvSpPr>
        <p:spPr>
          <a:xfrm rot="0">
            <a:off x="1416248" y="5978411"/>
            <a:ext cx="2848716" cy="419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0"/>
              </a:lnSpc>
            </a:pPr>
            <a:r>
              <a:rPr lang="en-US" sz="2478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Ao final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416248" y="8647950"/>
            <a:ext cx="2848716" cy="419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0"/>
              </a:lnSpc>
            </a:pPr>
            <a:r>
              <a:rPr lang="en-US" sz="2478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Pacote 2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299644" y="6779099"/>
            <a:ext cx="6960472" cy="1364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Será feito com muitos áudios curtos transcritos, a fim de atingir uma alta qualidade para o áudio gerado.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3446" y="3781940"/>
            <a:ext cx="5235131" cy="4192698"/>
            <a:chOff x="0" y="0"/>
            <a:chExt cx="1570033" cy="12574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70033" cy="1257404"/>
            </a:xfrm>
            <a:custGeom>
              <a:avLst/>
              <a:gdLst/>
              <a:ahLst/>
              <a:cxnLst/>
              <a:rect r="r" b="b" t="t" l="l"/>
              <a:pathLst>
                <a:path h="1257404" w="1570033">
                  <a:moveTo>
                    <a:pt x="0" y="0"/>
                  </a:moveTo>
                  <a:lnTo>
                    <a:pt x="1570033" y="0"/>
                  </a:lnTo>
                  <a:lnTo>
                    <a:pt x="1570033" y="1257404"/>
                  </a:lnTo>
                  <a:lnTo>
                    <a:pt x="0" y="1257404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570033" cy="12955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21930" y="3541436"/>
            <a:ext cx="5235131" cy="858393"/>
            <a:chOff x="0" y="0"/>
            <a:chExt cx="1570033" cy="25743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70033" cy="257435"/>
            </a:xfrm>
            <a:custGeom>
              <a:avLst/>
              <a:gdLst/>
              <a:ahLst/>
              <a:cxnLst/>
              <a:rect r="r" b="b" t="t" l="l"/>
              <a:pathLst>
                <a:path h="257435" w="1570033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526435" y="3541436"/>
            <a:ext cx="5235131" cy="858393"/>
            <a:chOff x="0" y="0"/>
            <a:chExt cx="1570033" cy="25743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70033" cy="257435"/>
            </a:xfrm>
            <a:custGeom>
              <a:avLst/>
              <a:gdLst/>
              <a:ahLst/>
              <a:cxnLst/>
              <a:rect r="r" b="b" t="t" l="l"/>
              <a:pathLst>
                <a:path h="257435" w="1570033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930939" y="3541436"/>
            <a:ext cx="5235131" cy="240504"/>
            <a:chOff x="0" y="0"/>
            <a:chExt cx="1570033" cy="7212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70033" cy="72128"/>
            </a:xfrm>
            <a:custGeom>
              <a:avLst/>
              <a:gdLst/>
              <a:ahLst/>
              <a:cxnLst/>
              <a:rect r="r" b="b" t="t" l="l"/>
              <a:pathLst>
                <a:path h="72128" w="1570033">
                  <a:moveTo>
                    <a:pt x="0" y="0"/>
                  </a:moveTo>
                  <a:lnTo>
                    <a:pt x="1570033" y="0"/>
                  </a:lnTo>
                  <a:lnTo>
                    <a:pt x="1570033" y="72128"/>
                  </a:lnTo>
                  <a:lnTo>
                    <a:pt x="0" y="72128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570033" cy="1102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528511" y="3781940"/>
            <a:ext cx="5235131" cy="4192698"/>
            <a:chOff x="0" y="0"/>
            <a:chExt cx="1570033" cy="125740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70033" cy="1257404"/>
            </a:xfrm>
            <a:custGeom>
              <a:avLst/>
              <a:gdLst/>
              <a:ahLst/>
              <a:cxnLst/>
              <a:rect r="r" b="b" t="t" l="l"/>
              <a:pathLst>
                <a:path h="1257404" w="1570033">
                  <a:moveTo>
                    <a:pt x="0" y="0"/>
                  </a:moveTo>
                  <a:lnTo>
                    <a:pt x="1570033" y="0"/>
                  </a:lnTo>
                  <a:lnTo>
                    <a:pt x="1570033" y="1257404"/>
                  </a:lnTo>
                  <a:lnTo>
                    <a:pt x="0" y="1257404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570033" cy="12955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1930939" y="3781940"/>
            <a:ext cx="5235131" cy="4192698"/>
            <a:chOff x="0" y="0"/>
            <a:chExt cx="1570033" cy="125740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570033" cy="1257404"/>
            </a:xfrm>
            <a:custGeom>
              <a:avLst/>
              <a:gdLst/>
              <a:ahLst/>
              <a:cxnLst/>
              <a:rect r="r" b="b" t="t" l="l"/>
              <a:pathLst>
                <a:path h="1257404" w="1570033">
                  <a:moveTo>
                    <a:pt x="0" y="0"/>
                  </a:moveTo>
                  <a:lnTo>
                    <a:pt x="1570033" y="0"/>
                  </a:lnTo>
                  <a:lnTo>
                    <a:pt x="1570033" y="1257404"/>
                  </a:lnTo>
                  <a:lnTo>
                    <a:pt x="0" y="1257404"/>
                  </a:ln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570033" cy="12955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330944" y="1323300"/>
            <a:ext cx="15630265" cy="986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61"/>
              </a:lnSpc>
            </a:pPr>
            <a:r>
              <a:rPr lang="en-US" sz="5829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Métricas de avaliação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03472" y="4677290"/>
            <a:ext cx="4277339" cy="2736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Teste de qualidade do output gerado, sendo o resultado ótimo, o que se aproxima mais da voz humana.</a:t>
            </a:r>
          </a:p>
          <a:p>
            <a:pPr algn="l">
              <a:lnSpc>
                <a:spcPts val="3639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7005331" y="4677290"/>
            <a:ext cx="4277339" cy="1364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Analisar se o áudio gerado é fiel ao texto da entrada.</a:t>
            </a:r>
          </a:p>
          <a:p>
            <a:pPr algn="l">
              <a:lnSpc>
                <a:spcPts val="3639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12309637" y="4677290"/>
            <a:ext cx="4277339" cy="3193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Avaliar a qualidade do espectrograma gerado antes do resultado final (o áudio final é gerado a partir de um espctrograma).</a:t>
            </a:r>
          </a:p>
          <a:p>
            <a:pPr algn="l">
              <a:lnSpc>
                <a:spcPts val="3639"/>
              </a:lnSpc>
            </a:pPr>
          </a:p>
        </p:txBody>
      </p:sp>
      <p:grpSp>
        <p:nvGrpSpPr>
          <p:cNvPr name="Group 24" id="24"/>
          <p:cNvGrpSpPr/>
          <p:nvPr/>
        </p:nvGrpSpPr>
        <p:grpSpPr>
          <a:xfrm rot="-2700000">
            <a:off x="-4025886" y="-7445998"/>
            <a:ext cx="6664400" cy="8669109"/>
            <a:chOff x="0" y="0"/>
            <a:chExt cx="1755233" cy="228322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-2700000">
            <a:off x="15651243" y="9728189"/>
            <a:ext cx="6664400" cy="8669109"/>
            <a:chOff x="0" y="0"/>
            <a:chExt cx="1755233" cy="228322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-2700000">
            <a:off x="-4025886" y="-7139733"/>
            <a:ext cx="6664400" cy="8669109"/>
            <a:chOff x="0" y="0"/>
            <a:chExt cx="1755233" cy="228322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-2700000">
            <a:off x="15651243" y="9312941"/>
            <a:ext cx="6664400" cy="8669109"/>
            <a:chOff x="0" y="0"/>
            <a:chExt cx="1755233" cy="228322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755233" cy="2283222"/>
            </a:xfrm>
            <a:custGeom>
              <a:avLst/>
              <a:gdLst/>
              <a:ahLst/>
              <a:cxnLst/>
              <a:rect r="r" b="b" t="t" l="l"/>
              <a:pathLst>
                <a:path h="2283222" w="1755233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6528511" y="3541436"/>
            <a:ext cx="5235131" cy="858393"/>
            <a:chOff x="0" y="0"/>
            <a:chExt cx="1570033" cy="257435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570033" cy="257435"/>
            </a:xfrm>
            <a:custGeom>
              <a:avLst/>
              <a:gdLst/>
              <a:ahLst/>
              <a:cxnLst/>
              <a:rect r="r" b="b" t="t" l="l"/>
              <a:pathLst>
                <a:path h="257435" w="1570033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1930939" y="3541436"/>
            <a:ext cx="5235131" cy="858393"/>
            <a:chOff x="0" y="0"/>
            <a:chExt cx="1570033" cy="25743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570033" cy="257435"/>
            </a:xfrm>
            <a:custGeom>
              <a:avLst/>
              <a:gdLst/>
              <a:ahLst/>
              <a:cxnLst/>
              <a:rect r="r" b="b" t="t" l="l"/>
              <a:pathLst>
                <a:path h="257435" w="1570033">
                  <a:moveTo>
                    <a:pt x="0" y="0"/>
                  </a:moveTo>
                  <a:lnTo>
                    <a:pt x="1570033" y="0"/>
                  </a:lnTo>
                  <a:lnTo>
                    <a:pt x="1570033" y="257435"/>
                  </a:lnTo>
                  <a:lnTo>
                    <a:pt x="0" y="257435"/>
                  </a:lnTo>
                  <a:close/>
                </a:path>
              </a:pathLst>
            </a:custGeom>
            <a:solidFill>
              <a:srgbClr val="023D54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38100"/>
              <a:ext cx="1570033" cy="2955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603472" y="3673135"/>
            <a:ext cx="417426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Output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6767206" y="3673135"/>
            <a:ext cx="417426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Input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2412706" y="3673135"/>
            <a:ext cx="417426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Espectrograma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DAGLKN8lA0o</dc:identifier>
  <dcterms:modified xsi:type="dcterms:W3CDTF">2011-08-01T06:04:30Z</dcterms:modified>
  <cp:revision>1</cp:revision>
  <dc:title>Apresentação comercial para empresas moderna azul</dc:title>
</cp:coreProperties>
</file>

<file path=docProps/thumbnail.jpeg>
</file>